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3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325" autoAdjust="0"/>
  </p:normalViewPr>
  <p:slideViewPr>
    <p:cSldViewPr snapToGrid="0">
      <p:cViewPr varScale="1">
        <p:scale>
          <a:sx n="70" d="100"/>
          <a:sy n="70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A018B2-C0E2-4591-BAE5-2028D8A1FCD1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86A100-C472-47D4-BAD8-0D468BABAC1E}">
      <dgm:prSet/>
      <dgm:spPr/>
      <dgm:t>
        <a:bodyPr/>
        <a:lstStyle/>
        <a:p>
          <a:r>
            <a:rPr lang="en-US"/>
            <a:t>A corequisite college algebra class is designed for students who need to take MAC1105 College Algebra but have not yet met the prerequisites for the course. </a:t>
          </a:r>
        </a:p>
      </dgm:t>
    </dgm:pt>
    <dgm:pt modelId="{D699EDEA-51B7-44CD-8647-86FBBBDBC46C}" type="parTrans" cxnId="{379B694F-2F39-4071-B872-7063074D948C}">
      <dgm:prSet/>
      <dgm:spPr/>
      <dgm:t>
        <a:bodyPr/>
        <a:lstStyle/>
        <a:p>
          <a:endParaRPr lang="en-US"/>
        </a:p>
      </dgm:t>
    </dgm:pt>
    <dgm:pt modelId="{6776CE15-C505-4673-A155-BE7E7A9445DB}" type="sibTrans" cxnId="{379B694F-2F39-4071-B872-7063074D948C}">
      <dgm:prSet/>
      <dgm:spPr/>
      <dgm:t>
        <a:bodyPr/>
        <a:lstStyle/>
        <a:p>
          <a:endParaRPr lang="en-US"/>
        </a:p>
      </dgm:t>
    </dgm:pt>
    <dgm:pt modelId="{F371268D-4EEB-49F7-B282-388B86B3F10D}">
      <dgm:prSet/>
      <dgm:spPr/>
      <dgm:t>
        <a:bodyPr/>
        <a:lstStyle/>
        <a:p>
          <a:pPr algn="l"/>
          <a:r>
            <a:rPr lang="en-US" dirty="0"/>
            <a:t>In a corequisite model, students enroll concurrently in the college algebra course and a corequisite support course or lab.</a:t>
          </a:r>
        </a:p>
      </dgm:t>
    </dgm:pt>
    <dgm:pt modelId="{3FFA5F52-44E7-469E-A86C-24A976DE9FE6}" type="parTrans" cxnId="{496D4069-E4A3-44A5-B455-ED01B0750B14}">
      <dgm:prSet/>
      <dgm:spPr/>
      <dgm:t>
        <a:bodyPr/>
        <a:lstStyle/>
        <a:p>
          <a:endParaRPr lang="en-US"/>
        </a:p>
      </dgm:t>
    </dgm:pt>
    <dgm:pt modelId="{F4930F25-945E-4FC6-AAC9-EDAD2DDDA608}" type="sibTrans" cxnId="{496D4069-E4A3-44A5-B455-ED01B0750B14}">
      <dgm:prSet/>
      <dgm:spPr/>
      <dgm:t>
        <a:bodyPr/>
        <a:lstStyle/>
        <a:p>
          <a:endParaRPr lang="en-US"/>
        </a:p>
      </dgm:t>
    </dgm:pt>
    <dgm:pt modelId="{A25AED11-5E18-412F-8D8F-B8F934FCD7DA}" type="pres">
      <dgm:prSet presAssocID="{91A018B2-C0E2-4591-BAE5-2028D8A1FCD1}" presName="outerComposite" presStyleCnt="0">
        <dgm:presLayoutVars>
          <dgm:chMax val="5"/>
          <dgm:dir/>
          <dgm:resizeHandles val="exact"/>
        </dgm:presLayoutVars>
      </dgm:prSet>
      <dgm:spPr/>
    </dgm:pt>
    <dgm:pt modelId="{BF1F26DF-FAA7-43F4-8AB2-87D06A44ECA5}" type="pres">
      <dgm:prSet presAssocID="{91A018B2-C0E2-4591-BAE5-2028D8A1FCD1}" presName="dummyMaxCanvas" presStyleCnt="0">
        <dgm:presLayoutVars/>
      </dgm:prSet>
      <dgm:spPr/>
    </dgm:pt>
    <dgm:pt modelId="{A875577C-6DB6-4CCF-ACE4-00E7CAEF2EC7}" type="pres">
      <dgm:prSet presAssocID="{91A018B2-C0E2-4591-BAE5-2028D8A1FCD1}" presName="TwoNodes_1" presStyleLbl="node1" presStyleIdx="0" presStyleCnt="2">
        <dgm:presLayoutVars>
          <dgm:bulletEnabled val="1"/>
        </dgm:presLayoutVars>
      </dgm:prSet>
      <dgm:spPr/>
    </dgm:pt>
    <dgm:pt modelId="{C728643A-2348-4CF7-AADC-879E92F8DB93}" type="pres">
      <dgm:prSet presAssocID="{91A018B2-C0E2-4591-BAE5-2028D8A1FCD1}" presName="TwoNodes_2" presStyleLbl="node1" presStyleIdx="1" presStyleCnt="2">
        <dgm:presLayoutVars>
          <dgm:bulletEnabled val="1"/>
        </dgm:presLayoutVars>
      </dgm:prSet>
      <dgm:spPr/>
    </dgm:pt>
    <dgm:pt modelId="{FB2B0CF2-FE52-4191-8599-E0FB1F3A9B21}" type="pres">
      <dgm:prSet presAssocID="{91A018B2-C0E2-4591-BAE5-2028D8A1FCD1}" presName="TwoConn_1-2" presStyleLbl="fgAccFollowNode1" presStyleIdx="0" presStyleCnt="1">
        <dgm:presLayoutVars>
          <dgm:bulletEnabled val="1"/>
        </dgm:presLayoutVars>
      </dgm:prSet>
      <dgm:spPr/>
    </dgm:pt>
    <dgm:pt modelId="{8AC7D2FF-61E1-4102-9FEC-B94E2720160B}" type="pres">
      <dgm:prSet presAssocID="{91A018B2-C0E2-4591-BAE5-2028D8A1FCD1}" presName="TwoNodes_1_text" presStyleLbl="node1" presStyleIdx="1" presStyleCnt="2">
        <dgm:presLayoutVars>
          <dgm:bulletEnabled val="1"/>
        </dgm:presLayoutVars>
      </dgm:prSet>
      <dgm:spPr/>
    </dgm:pt>
    <dgm:pt modelId="{599AF075-3740-4B3F-9039-AE1CE3CEA6FD}" type="pres">
      <dgm:prSet presAssocID="{91A018B2-C0E2-4591-BAE5-2028D8A1FCD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1AC1D939-151D-4B24-AAAC-BAB467B20BC0}" type="presOf" srcId="{8E86A100-C472-47D4-BAD8-0D468BABAC1E}" destId="{8AC7D2FF-61E1-4102-9FEC-B94E2720160B}" srcOrd="1" destOrd="0" presId="urn:microsoft.com/office/officeart/2005/8/layout/vProcess5"/>
    <dgm:cxn modelId="{F17BFE3F-8BC5-4F90-9657-6CC3D797B718}" type="presOf" srcId="{F371268D-4EEB-49F7-B282-388B86B3F10D}" destId="{C728643A-2348-4CF7-AADC-879E92F8DB93}" srcOrd="0" destOrd="0" presId="urn:microsoft.com/office/officeart/2005/8/layout/vProcess5"/>
    <dgm:cxn modelId="{2D573765-424F-458B-8BDB-965F80EFEB56}" type="presOf" srcId="{F371268D-4EEB-49F7-B282-388B86B3F10D}" destId="{599AF075-3740-4B3F-9039-AE1CE3CEA6FD}" srcOrd="1" destOrd="0" presId="urn:microsoft.com/office/officeart/2005/8/layout/vProcess5"/>
    <dgm:cxn modelId="{496D4069-E4A3-44A5-B455-ED01B0750B14}" srcId="{91A018B2-C0E2-4591-BAE5-2028D8A1FCD1}" destId="{F371268D-4EEB-49F7-B282-388B86B3F10D}" srcOrd="1" destOrd="0" parTransId="{3FFA5F52-44E7-469E-A86C-24A976DE9FE6}" sibTransId="{F4930F25-945E-4FC6-AAC9-EDAD2DDDA608}"/>
    <dgm:cxn modelId="{09F5734D-3DC4-4533-8B94-AB57B36E0E90}" type="presOf" srcId="{8E86A100-C472-47D4-BAD8-0D468BABAC1E}" destId="{A875577C-6DB6-4CCF-ACE4-00E7CAEF2EC7}" srcOrd="0" destOrd="0" presId="urn:microsoft.com/office/officeart/2005/8/layout/vProcess5"/>
    <dgm:cxn modelId="{379B694F-2F39-4071-B872-7063074D948C}" srcId="{91A018B2-C0E2-4591-BAE5-2028D8A1FCD1}" destId="{8E86A100-C472-47D4-BAD8-0D468BABAC1E}" srcOrd="0" destOrd="0" parTransId="{D699EDEA-51B7-44CD-8647-86FBBBDBC46C}" sibTransId="{6776CE15-C505-4673-A155-BE7E7A9445DB}"/>
    <dgm:cxn modelId="{BE71BD7B-AD7A-4FC2-BEEB-956CCBE5B357}" type="presOf" srcId="{6776CE15-C505-4673-A155-BE7E7A9445DB}" destId="{FB2B0CF2-FE52-4191-8599-E0FB1F3A9B21}" srcOrd="0" destOrd="0" presId="urn:microsoft.com/office/officeart/2005/8/layout/vProcess5"/>
    <dgm:cxn modelId="{782D4483-08EF-4CC8-B2BC-2BB9A163AA21}" type="presOf" srcId="{91A018B2-C0E2-4591-BAE5-2028D8A1FCD1}" destId="{A25AED11-5E18-412F-8D8F-B8F934FCD7DA}" srcOrd="0" destOrd="0" presId="urn:microsoft.com/office/officeart/2005/8/layout/vProcess5"/>
    <dgm:cxn modelId="{4671F97A-6C9D-4AA8-8734-8F19CA939352}" type="presParOf" srcId="{A25AED11-5E18-412F-8D8F-B8F934FCD7DA}" destId="{BF1F26DF-FAA7-43F4-8AB2-87D06A44ECA5}" srcOrd="0" destOrd="0" presId="urn:microsoft.com/office/officeart/2005/8/layout/vProcess5"/>
    <dgm:cxn modelId="{24D3E250-2EE0-46FE-93F1-A7D5959A3DFC}" type="presParOf" srcId="{A25AED11-5E18-412F-8D8F-B8F934FCD7DA}" destId="{A875577C-6DB6-4CCF-ACE4-00E7CAEF2EC7}" srcOrd="1" destOrd="0" presId="urn:microsoft.com/office/officeart/2005/8/layout/vProcess5"/>
    <dgm:cxn modelId="{95E3ADB0-B4B7-4567-8581-5BADE4219827}" type="presParOf" srcId="{A25AED11-5E18-412F-8D8F-B8F934FCD7DA}" destId="{C728643A-2348-4CF7-AADC-879E92F8DB93}" srcOrd="2" destOrd="0" presId="urn:microsoft.com/office/officeart/2005/8/layout/vProcess5"/>
    <dgm:cxn modelId="{A3A3619B-C665-487F-A146-F7316A5F2287}" type="presParOf" srcId="{A25AED11-5E18-412F-8D8F-B8F934FCD7DA}" destId="{FB2B0CF2-FE52-4191-8599-E0FB1F3A9B21}" srcOrd="3" destOrd="0" presId="urn:microsoft.com/office/officeart/2005/8/layout/vProcess5"/>
    <dgm:cxn modelId="{6C773BAD-18E9-423E-BCDA-4CF98925E148}" type="presParOf" srcId="{A25AED11-5E18-412F-8D8F-B8F934FCD7DA}" destId="{8AC7D2FF-61E1-4102-9FEC-B94E2720160B}" srcOrd="4" destOrd="0" presId="urn:microsoft.com/office/officeart/2005/8/layout/vProcess5"/>
    <dgm:cxn modelId="{65559530-47C6-4C35-8A5E-EFC4AB671D3C}" type="presParOf" srcId="{A25AED11-5E18-412F-8D8F-B8F934FCD7DA}" destId="{599AF075-3740-4B3F-9039-AE1CE3CEA6F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6E36B-14CD-4865-9698-92A0544F8510}" type="doc">
      <dgm:prSet loTypeId="urn:microsoft.com/office/officeart/2005/8/layout/cycle1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EE2685-B415-493B-A741-566F42CDADE8}">
      <dgm:prSet custT="1"/>
      <dgm:spPr/>
      <dgm:t>
        <a:bodyPr/>
        <a:lstStyle/>
        <a:p>
          <a:pPr>
            <a:buNone/>
          </a:pPr>
          <a:endParaRPr lang="en-US" sz="800" dirty="0"/>
        </a:p>
      </dgm:t>
    </dgm:pt>
    <dgm:pt modelId="{88B9F1DE-23BB-4A70-9FF7-3F1B57EA60E5}" type="parTrans" cxnId="{6FC0BE65-19D5-4D0F-BB45-38CF09D4D3F1}">
      <dgm:prSet/>
      <dgm:spPr/>
      <dgm:t>
        <a:bodyPr/>
        <a:lstStyle/>
        <a:p>
          <a:endParaRPr lang="en-US"/>
        </a:p>
      </dgm:t>
    </dgm:pt>
    <dgm:pt modelId="{33A3AF68-4AB0-4B71-8EAB-033309855693}" type="sibTrans" cxnId="{6FC0BE65-19D5-4D0F-BB45-38CF09D4D3F1}">
      <dgm:prSet/>
      <dgm:spPr/>
      <dgm:t>
        <a:bodyPr/>
        <a:lstStyle/>
        <a:p>
          <a:endParaRPr lang="en-US"/>
        </a:p>
      </dgm:t>
    </dgm:pt>
    <dgm:pt modelId="{4461405C-0E84-4001-B608-BDE6C7757D5F}">
      <dgm:prSet/>
      <dgm:spPr/>
      <dgm:t>
        <a:bodyPr/>
        <a:lstStyle/>
        <a:p>
          <a:r>
            <a:rPr lang="en-US" sz="3000" b="1" dirty="0"/>
            <a:t>Designed for Readiness</a:t>
          </a:r>
          <a:r>
            <a:rPr lang="en-US" sz="3000" dirty="0"/>
            <a:t>: Targets students lacking MAC 1105 prerequisites.</a:t>
          </a:r>
        </a:p>
      </dgm:t>
    </dgm:pt>
    <dgm:pt modelId="{EC6664D2-2DEB-4EC7-9261-0AE0D65BA429}" type="parTrans" cxnId="{B69D7C18-592B-4B19-A322-A8BF07EABD47}">
      <dgm:prSet/>
      <dgm:spPr/>
      <dgm:t>
        <a:bodyPr/>
        <a:lstStyle/>
        <a:p>
          <a:endParaRPr lang="en-US"/>
        </a:p>
      </dgm:t>
    </dgm:pt>
    <dgm:pt modelId="{59F03420-9B65-4E5F-8E99-6E5350784D1B}" type="sibTrans" cxnId="{B69D7C18-592B-4B19-A322-A8BF07EABD47}">
      <dgm:prSet/>
      <dgm:spPr/>
      <dgm:t>
        <a:bodyPr/>
        <a:lstStyle/>
        <a:p>
          <a:endParaRPr lang="en-US"/>
        </a:p>
      </dgm:t>
    </dgm:pt>
    <dgm:pt modelId="{38D21691-0666-4908-B9A0-86FBE837630A}">
      <dgm:prSet/>
      <dgm:spPr/>
      <dgm:t>
        <a:bodyPr/>
        <a:lstStyle/>
        <a:p>
          <a:r>
            <a:rPr lang="en-US" sz="3000" b="1" dirty="0"/>
            <a:t>Supportive Structure</a:t>
          </a:r>
          <a:r>
            <a:rPr lang="en-US" sz="3000" dirty="0"/>
            <a:t>: Corequisite labs address math skills gaps, boosting success rates.</a:t>
          </a:r>
        </a:p>
      </dgm:t>
    </dgm:pt>
    <dgm:pt modelId="{09DA8CF7-C1C9-4F5D-8818-3961F9328413}" type="parTrans" cxnId="{6918703E-A879-4AB0-B633-784D444D9EB7}">
      <dgm:prSet/>
      <dgm:spPr/>
      <dgm:t>
        <a:bodyPr/>
        <a:lstStyle/>
        <a:p>
          <a:endParaRPr lang="en-US"/>
        </a:p>
      </dgm:t>
    </dgm:pt>
    <dgm:pt modelId="{392E23C3-B8DE-4A9D-96E6-948399409884}" type="sibTrans" cxnId="{6918703E-A879-4AB0-B633-784D444D9EB7}">
      <dgm:prSet/>
      <dgm:spPr/>
      <dgm:t>
        <a:bodyPr/>
        <a:lstStyle/>
        <a:p>
          <a:endParaRPr lang="en-US"/>
        </a:p>
      </dgm:t>
    </dgm:pt>
    <dgm:pt modelId="{B7F3CB43-F918-4E23-9344-284AD2D35F2E}">
      <dgm:prSet/>
      <dgm:spPr/>
      <dgm:t>
        <a:bodyPr/>
        <a:lstStyle/>
        <a:p>
          <a:r>
            <a:rPr lang="en-US" sz="3000" b="1" dirty="0"/>
            <a:t>Accelerated Pathway</a:t>
          </a:r>
          <a:r>
            <a:rPr lang="en-US" sz="3000" dirty="0"/>
            <a:t>: Students earn College Algebra credits in one semester.</a:t>
          </a:r>
        </a:p>
      </dgm:t>
    </dgm:pt>
    <dgm:pt modelId="{7EE756DC-9C04-411B-8942-BB0B5D7A125F}" type="parTrans" cxnId="{A1E1D7A5-1085-49D0-A22A-D1D1E86C28F6}">
      <dgm:prSet/>
      <dgm:spPr/>
      <dgm:t>
        <a:bodyPr/>
        <a:lstStyle/>
        <a:p>
          <a:endParaRPr lang="en-US"/>
        </a:p>
      </dgm:t>
    </dgm:pt>
    <dgm:pt modelId="{31C19F00-C0F3-4004-B2FF-FD4BA80838FE}" type="sibTrans" cxnId="{A1E1D7A5-1085-49D0-A22A-D1D1E86C28F6}">
      <dgm:prSet/>
      <dgm:spPr/>
      <dgm:t>
        <a:bodyPr/>
        <a:lstStyle/>
        <a:p>
          <a:endParaRPr lang="en-US"/>
        </a:p>
      </dgm:t>
    </dgm:pt>
    <dgm:pt modelId="{29184A24-B390-46DA-BEE5-93431F1F67E3}">
      <dgm:prSet/>
      <dgm:spPr/>
      <dgm:t>
        <a:bodyPr/>
        <a:lstStyle/>
        <a:p>
          <a:r>
            <a:rPr lang="en-US" sz="3000" b="1" dirty="0"/>
            <a:t>Cost-Efficient</a:t>
          </a:r>
          <a:r>
            <a:rPr lang="en-US" sz="3000" dirty="0"/>
            <a:t>: Equivalent to 5 contact hours, but tuition covers 3 credits.</a:t>
          </a:r>
        </a:p>
      </dgm:t>
    </dgm:pt>
    <dgm:pt modelId="{CA9B3B64-30F3-4BA4-B7C8-AE4758C9ACB8}" type="parTrans" cxnId="{668CCE51-DBE2-4D78-933C-5D3627C30BE3}">
      <dgm:prSet/>
      <dgm:spPr/>
      <dgm:t>
        <a:bodyPr/>
        <a:lstStyle/>
        <a:p>
          <a:endParaRPr lang="en-US"/>
        </a:p>
      </dgm:t>
    </dgm:pt>
    <dgm:pt modelId="{4D503CE5-1A02-4C4B-B174-41BF10F1BB62}" type="sibTrans" cxnId="{668CCE51-DBE2-4D78-933C-5D3627C30BE3}">
      <dgm:prSet/>
      <dgm:spPr/>
      <dgm:t>
        <a:bodyPr/>
        <a:lstStyle/>
        <a:p>
          <a:endParaRPr lang="en-US"/>
        </a:p>
      </dgm:t>
    </dgm:pt>
    <dgm:pt modelId="{59C1211B-F509-4826-9E8A-7680DFC33EEE}">
      <dgm:prSet custT="1"/>
      <dgm:spPr/>
      <dgm:t>
        <a:bodyPr/>
        <a:lstStyle/>
        <a:p>
          <a:r>
            <a:rPr lang="en-US" sz="3000" b="1" dirty="0"/>
            <a:t>Flexibility</a:t>
          </a:r>
          <a:r>
            <a:rPr lang="en-US" sz="3000" dirty="0"/>
            <a:t>: Instructors can tailor content and methods to meet diverse student needs</a:t>
          </a:r>
          <a:endParaRPr lang="en-US" sz="2800" dirty="0"/>
        </a:p>
      </dgm:t>
    </dgm:pt>
    <dgm:pt modelId="{1FC33706-E2C4-44E7-B4E4-6F9BA1A9B502}" type="parTrans" cxnId="{30779E86-700C-4567-A788-5CC323F348B1}">
      <dgm:prSet/>
      <dgm:spPr/>
      <dgm:t>
        <a:bodyPr/>
        <a:lstStyle/>
        <a:p>
          <a:endParaRPr lang="en-US"/>
        </a:p>
      </dgm:t>
    </dgm:pt>
    <dgm:pt modelId="{FBA394E3-DEFF-4595-8282-1F666FDFAF6F}" type="sibTrans" cxnId="{30779E86-700C-4567-A788-5CC323F348B1}">
      <dgm:prSet/>
      <dgm:spPr/>
      <dgm:t>
        <a:bodyPr/>
        <a:lstStyle/>
        <a:p>
          <a:endParaRPr lang="en-US"/>
        </a:p>
      </dgm:t>
    </dgm:pt>
    <dgm:pt modelId="{CD2FE65E-90B3-4C25-A428-5CF13FEBF231}" type="pres">
      <dgm:prSet presAssocID="{44B6E36B-14CD-4865-9698-92A0544F8510}" presName="cycle" presStyleCnt="0">
        <dgm:presLayoutVars>
          <dgm:dir/>
          <dgm:resizeHandles val="exact"/>
        </dgm:presLayoutVars>
      </dgm:prSet>
      <dgm:spPr/>
    </dgm:pt>
    <dgm:pt modelId="{73075483-4767-4F54-ADA0-1419C7A1609F}" type="pres">
      <dgm:prSet presAssocID="{C5EE2685-B415-493B-A741-566F42CDADE8}" presName="node" presStyleLbl="revTx" presStyleIdx="0" presStyleCnt="1" custAng="0" custScaleX="165083" custRadScaleRad="307781">
        <dgm:presLayoutVars>
          <dgm:bulletEnabled val="1"/>
        </dgm:presLayoutVars>
      </dgm:prSet>
      <dgm:spPr/>
    </dgm:pt>
  </dgm:ptLst>
  <dgm:cxnLst>
    <dgm:cxn modelId="{B69D7C18-592B-4B19-A322-A8BF07EABD47}" srcId="{C5EE2685-B415-493B-A741-566F42CDADE8}" destId="{4461405C-0E84-4001-B608-BDE6C7757D5F}" srcOrd="0" destOrd="0" parTransId="{EC6664D2-2DEB-4EC7-9261-0AE0D65BA429}" sibTransId="{59F03420-9B65-4E5F-8E99-6E5350784D1B}"/>
    <dgm:cxn modelId="{EC944329-F521-43C6-9E8D-6DDD61BE03EB}" type="presOf" srcId="{4461405C-0E84-4001-B608-BDE6C7757D5F}" destId="{73075483-4767-4F54-ADA0-1419C7A1609F}" srcOrd="0" destOrd="1" presId="urn:microsoft.com/office/officeart/2005/8/layout/cycle1"/>
    <dgm:cxn modelId="{D1AA573D-67DF-4444-80DD-9B456C14E4DD}" type="presOf" srcId="{B7F3CB43-F918-4E23-9344-284AD2D35F2E}" destId="{73075483-4767-4F54-ADA0-1419C7A1609F}" srcOrd="0" destOrd="3" presId="urn:microsoft.com/office/officeart/2005/8/layout/cycle1"/>
    <dgm:cxn modelId="{6918703E-A879-4AB0-B633-784D444D9EB7}" srcId="{C5EE2685-B415-493B-A741-566F42CDADE8}" destId="{38D21691-0666-4908-B9A0-86FBE837630A}" srcOrd="1" destOrd="0" parTransId="{09DA8CF7-C1C9-4F5D-8818-3961F9328413}" sibTransId="{392E23C3-B8DE-4A9D-96E6-948399409884}"/>
    <dgm:cxn modelId="{6FC0BE65-19D5-4D0F-BB45-38CF09D4D3F1}" srcId="{44B6E36B-14CD-4865-9698-92A0544F8510}" destId="{C5EE2685-B415-493B-A741-566F42CDADE8}" srcOrd="0" destOrd="0" parTransId="{88B9F1DE-23BB-4A70-9FF7-3F1B57EA60E5}" sibTransId="{33A3AF68-4AB0-4B71-8EAB-033309855693}"/>
    <dgm:cxn modelId="{439CA047-8CF1-4499-9A07-A30D320A78B9}" type="presOf" srcId="{44B6E36B-14CD-4865-9698-92A0544F8510}" destId="{CD2FE65E-90B3-4C25-A428-5CF13FEBF231}" srcOrd="0" destOrd="0" presId="urn:microsoft.com/office/officeart/2005/8/layout/cycle1"/>
    <dgm:cxn modelId="{BCBC1B4F-2EDA-46C2-8575-FFD286A067F3}" type="presOf" srcId="{59C1211B-F509-4826-9E8A-7680DFC33EEE}" destId="{73075483-4767-4F54-ADA0-1419C7A1609F}" srcOrd="0" destOrd="5" presId="urn:microsoft.com/office/officeart/2005/8/layout/cycle1"/>
    <dgm:cxn modelId="{668CCE51-DBE2-4D78-933C-5D3627C30BE3}" srcId="{C5EE2685-B415-493B-A741-566F42CDADE8}" destId="{29184A24-B390-46DA-BEE5-93431F1F67E3}" srcOrd="3" destOrd="0" parTransId="{CA9B3B64-30F3-4BA4-B7C8-AE4758C9ACB8}" sibTransId="{4D503CE5-1A02-4C4B-B174-41BF10F1BB62}"/>
    <dgm:cxn modelId="{15799682-BDAF-4FF4-B502-1DB698DF5802}" type="presOf" srcId="{C5EE2685-B415-493B-A741-566F42CDADE8}" destId="{73075483-4767-4F54-ADA0-1419C7A1609F}" srcOrd="0" destOrd="0" presId="urn:microsoft.com/office/officeart/2005/8/layout/cycle1"/>
    <dgm:cxn modelId="{30779E86-700C-4567-A788-5CC323F348B1}" srcId="{C5EE2685-B415-493B-A741-566F42CDADE8}" destId="{59C1211B-F509-4826-9E8A-7680DFC33EEE}" srcOrd="4" destOrd="0" parTransId="{1FC33706-E2C4-44E7-B4E4-6F9BA1A9B502}" sibTransId="{FBA394E3-DEFF-4595-8282-1F666FDFAF6F}"/>
    <dgm:cxn modelId="{37294189-070A-4763-AE38-00DBB3754E1F}" type="presOf" srcId="{38D21691-0666-4908-B9A0-86FBE837630A}" destId="{73075483-4767-4F54-ADA0-1419C7A1609F}" srcOrd="0" destOrd="2" presId="urn:microsoft.com/office/officeart/2005/8/layout/cycle1"/>
    <dgm:cxn modelId="{A1E1D7A5-1085-49D0-A22A-D1D1E86C28F6}" srcId="{C5EE2685-B415-493B-A741-566F42CDADE8}" destId="{B7F3CB43-F918-4E23-9344-284AD2D35F2E}" srcOrd="2" destOrd="0" parTransId="{7EE756DC-9C04-411B-8942-BB0B5D7A125F}" sibTransId="{31C19F00-C0F3-4004-B2FF-FD4BA80838FE}"/>
    <dgm:cxn modelId="{E2E727EA-5E5D-4B91-ACB9-698BF2817099}" type="presOf" srcId="{29184A24-B390-46DA-BEE5-93431F1F67E3}" destId="{73075483-4767-4F54-ADA0-1419C7A1609F}" srcOrd="0" destOrd="4" presId="urn:microsoft.com/office/officeart/2005/8/layout/cycle1"/>
    <dgm:cxn modelId="{2772BF2C-DC31-4AB9-8EED-710D84F111AB}" type="presParOf" srcId="{CD2FE65E-90B3-4C25-A428-5CF13FEBF231}" destId="{73075483-4767-4F54-ADA0-1419C7A1609F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5577C-6DB6-4CCF-ACE4-00E7CAEF2EC7}">
      <dsp:nvSpPr>
        <dsp:cNvPr id="0" name=""/>
        <dsp:cNvSpPr/>
      </dsp:nvSpPr>
      <dsp:spPr>
        <a:xfrm>
          <a:off x="0" y="0"/>
          <a:ext cx="8938260" cy="1958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 corequisite college algebra class is designed for students who need to take MAC1105 College Algebra but have not yet met the prerequisites for the course. </a:t>
          </a:r>
        </a:p>
      </dsp:txBody>
      <dsp:txXfrm>
        <a:off x="57351" y="57351"/>
        <a:ext cx="6914408" cy="1843400"/>
      </dsp:txXfrm>
    </dsp:sp>
    <dsp:sp modelId="{C728643A-2348-4CF7-AADC-879E92F8DB93}">
      <dsp:nvSpPr>
        <dsp:cNvPr id="0" name=""/>
        <dsp:cNvSpPr/>
      </dsp:nvSpPr>
      <dsp:spPr>
        <a:xfrm>
          <a:off x="1577339" y="2393235"/>
          <a:ext cx="8938260" cy="1958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In a corequisite model, students enroll concurrently in the college algebra course and a corequisite support course or lab.</a:t>
          </a:r>
        </a:p>
      </dsp:txBody>
      <dsp:txXfrm>
        <a:off x="1634690" y="2450586"/>
        <a:ext cx="5973451" cy="1843400"/>
      </dsp:txXfrm>
    </dsp:sp>
    <dsp:sp modelId="{FB2B0CF2-FE52-4191-8599-E0FB1F3A9B21}">
      <dsp:nvSpPr>
        <dsp:cNvPr id="0" name=""/>
        <dsp:cNvSpPr/>
      </dsp:nvSpPr>
      <dsp:spPr>
        <a:xfrm>
          <a:off x="7665493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51865" y="1539285"/>
        <a:ext cx="700022" cy="957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75483-4767-4F54-ADA0-1419C7A1609F}">
      <dsp:nvSpPr>
        <dsp:cNvPr id="0" name=""/>
        <dsp:cNvSpPr/>
      </dsp:nvSpPr>
      <dsp:spPr>
        <a:xfrm>
          <a:off x="39020" y="0"/>
          <a:ext cx="9065958" cy="549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/>
            <a:t>Designed for Readiness</a:t>
          </a:r>
          <a:r>
            <a:rPr lang="en-US" sz="3000" kern="1200" dirty="0"/>
            <a:t>: Targets students lacking MAC 1105 prerequisites.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/>
            <a:t>Supportive Structure</a:t>
          </a:r>
          <a:r>
            <a:rPr lang="en-US" sz="3000" kern="1200" dirty="0"/>
            <a:t>: Corequisite labs address math skills gaps, boosting success rates.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/>
            <a:t>Accelerated Pathway</a:t>
          </a:r>
          <a:r>
            <a:rPr lang="en-US" sz="3000" kern="1200" dirty="0"/>
            <a:t>: Students earn College Algebra credits in one semester.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/>
            <a:t>Cost-Efficient</a:t>
          </a:r>
          <a:r>
            <a:rPr lang="en-US" sz="3000" kern="1200" dirty="0"/>
            <a:t>: Equivalent to 5 contact hours, but tuition covers 3 credits.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/>
            <a:t>Flexibility</a:t>
          </a:r>
          <a:r>
            <a:rPr lang="en-US" sz="3000" kern="1200" dirty="0"/>
            <a:t>: Instructors can tailor content and methods to meet diverse student needs</a:t>
          </a:r>
          <a:endParaRPr lang="en-US" sz="2800" kern="1200" dirty="0"/>
        </a:p>
      </dsp:txBody>
      <dsp:txXfrm>
        <a:off x="39020" y="0"/>
        <a:ext cx="9065958" cy="5491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447639-440C-41BE-8852-0A2F3E260350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A4E6AF-5287-4A9D-A649-913A27C5B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1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931774">
              <a:defRPr/>
            </a:pPr>
            <a:r>
              <a:rPr lang="en-US" b="1" dirty="0"/>
              <a:t>Previous</a:t>
            </a:r>
            <a:r>
              <a:rPr lang="en-US" b="0" dirty="0"/>
              <a:t>:  Department Permission   </a:t>
            </a:r>
          </a:p>
          <a:p>
            <a:pPr defTabSz="931774">
              <a:defRPr/>
            </a:pPr>
            <a:r>
              <a:rPr lang="en-US" b="1" dirty="0"/>
              <a:t>This Fall:  </a:t>
            </a:r>
            <a:r>
              <a:rPr lang="en-US" b="0" dirty="0"/>
              <a:t>Students self register for both class &amp; Lab</a:t>
            </a:r>
          </a:p>
          <a:p>
            <a:pPr defTabSz="931774">
              <a:defRPr/>
            </a:pPr>
            <a:endParaRPr lang="en-US" b="0" dirty="0"/>
          </a:p>
          <a:p>
            <a:pPr defTabSz="931774">
              <a:defRPr/>
            </a:pPr>
            <a:r>
              <a:rPr lang="en-US" b="0" dirty="0"/>
              <a:t>2021 Fall:   	Ryan </a:t>
            </a:r>
            <a:r>
              <a:rPr lang="en-US" b="0" dirty="0" err="1"/>
              <a:t>Sandefur</a:t>
            </a:r>
            <a:r>
              <a:rPr lang="en-US" b="0" dirty="0"/>
              <a:t>  Downtown Campus</a:t>
            </a:r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2022 Spring:	AnnMarie, Steve, and Ron Murdoch (Osceola)	</a:t>
            </a:r>
          </a:p>
          <a:p>
            <a:r>
              <a:rPr lang="en-US" dirty="0"/>
              <a:t>2022 Fall:	AnnMarie, 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4E6AF-5287-4A9D-A649-913A27C5B2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9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Format: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course is delivered in a face-to-face format.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meet twice a week in-person (for both the lab and lecture sessions).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complete Just-in-Time (JIT) Lab Assignments that prepare you for the upcoming College Algebra lesson. </a:t>
            </a: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 Component: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portion, guided lecture notes in class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(MAC1105 competencies are addressed).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2021 Fall:   	Ryan </a:t>
            </a:r>
            <a:r>
              <a:rPr lang="en-US" b="0" dirty="0" err="1"/>
              <a:t>Sandefur</a:t>
            </a:r>
            <a:r>
              <a:rPr lang="en-US" b="0" dirty="0"/>
              <a:t>  Downtown Campus</a:t>
            </a:r>
          </a:p>
          <a:p>
            <a:endParaRPr lang="en-US" sz="1100" dirty="0"/>
          </a:p>
          <a:p>
            <a:r>
              <a:rPr lang="en-US" sz="1100" b="1" dirty="0"/>
              <a:t>Spring 2024</a:t>
            </a:r>
          </a:p>
          <a:p>
            <a:r>
              <a:rPr lang="en-US" sz="1100" dirty="0"/>
              <a:t>East:  Melissa, AnnMarie</a:t>
            </a:r>
          </a:p>
          <a:p>
            <a:r>
              <a:rPr lang="en-US" sz="1100" dirty="0"/>
              <a:t>West:  Sandra Draper, Darren Lacoste, Jessica </a:t>
            </a:r>
            <a:r>
              <a:rPr lang="en-US" sz="1100" dirty="0" err="1"/>
              <a:t>Anfinson</a:t>
            </a:r>
            <a:endParaRPr lang="en-US" sz="1100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4E6AF-5287-4A9D-A649-913A27C5B2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7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15E2-04E2-F32C-9986-7F9D6D8A9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7403B-7A80-1864-4C16-F0A3E4B29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93E36-FBB5-A182-2B6A-EA980BD1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C0B36-1767-102A-8922-F2C389244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16CC8-BA02-0CE7-5E15-2681A169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0BFE-B26F-633D-2D7F-56DC14C5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A406D-3814-2B54-7A15-51C544306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03F8-9086-7009-A4B3-691B910B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C27A1-2773-045F-BB97-4AD6E522E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58F65-4DEB-9DBA-38AF-1970BCA8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4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15A769-08DB-DA01-7CBB-87A15EF63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1419C-F0B7-6DC0-F867-63286ED3E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62708-674D-3BD7-32D0-13AF535D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6536-18E3-E473-B603-143D2EB9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F2E6F-C6E8-945E-6B6A-CFF04DA8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5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255A-E05A-13F6-5F73-8FD1AF86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64260-6682-087E-9E12-8BF8AFEE1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5F9C2-09B9-613A-5983-E34D7785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153F1-415E-3478-2433-411B2143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B5032-4BDE-605C-5083-E38E09BD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3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F184-029D-A892-EE46-B22886F4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2A0B8-5FDB-4237-C8CC-D63823447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5D71D-8023-84B9-DE3E-B3789457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F75E3-B096-18C8-5C79-463A9574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506FE-ECC5-1F7D-E8FD-E0C3D5B7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5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E175-479F-E3F2-010B-8735C3B4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37828-47D8-71E5-A670-A364C2CC0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4DB45-7EBE-BAB7-F3BC-F5BACE889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265A9-95B7-3D3A-07C0-93F4D928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8AD93-2969-825E-B597-6E7E89B5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054CF-9DCC-9419-8E12-DB9B20FF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1F2D-A427-03CB-6651-9B4B7579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6B9C9-B03C-A785-3616-465B88C29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0A1E8-182A-DF4F-FABC-84E746AD1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C779F-3679-D8BC-8893-C69C81608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B79A00-1F1C-DC51-10B3-9607A9CC8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608DD1-364D-2437-CCAB-17AC042F8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2AE71-C08D-D2C9-2569-DC8338E2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D411E5-4CD5-8D33-36EF-AE7EB9A25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2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2A81-ADF1-18E7-08A7-83699E23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4C2CC-66E7-44BE-4BC8-0AC7B9EA7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70381-C302-4D6F-7925-92A11BE7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30DB1-A689-6B3D-FFB9-955D79A0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FB0A4-681A-88D9-7115-B3FC01DF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0E87C-D971-8198-E0E5-9340823A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52202-3854-B984-996B-E554E1F2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6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ED39D-6CE8-D274-6EA4-1671FA979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E668F-D7F4-1EFC-3017-5889487E7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3611F-1661-C2E5-ED20-F8ABEC538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94807-B633-9E02-03D7-674E63B1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966C7-D0C3-F253-38F7-55482FBF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D11EE-26AB-57E7-D01F-DF4051B3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3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EE3F-CA5F-91E1-3D49-40F81FD1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8A03D1-271C-DCCA-634A-1BB88B979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06596-64D0-93E0-EFF7-47B3436A3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F1F5F-7302-EAA3-E6E4-0891E06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8753-7E3C-4DD7-395F-0EB97482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79523-B1A5-F26F-6DF6-DF723979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7A744-6660-156F-4C8F-23395FE1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D28D9-C61D-816D-945E-8D4C45EF9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EDA3E-2A11-103E-96AE-99E9871C1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E6DE02-72A0-44E3-A33B-66C843A1A3C2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2DAB8-0BEB-8B5F-5C31-2B64D2634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E91E5-D45A-512C-4EB7-BA895DB21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BF78D1-2B35-42BD-8E62-919FA6E9D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-up of a blue sky&#10;&#10;Description automatically generated">
            <a:extLst>
              <a:ext uri="{FF2B5EF4-FFF2-40B4-BE49-F238E27FC236}">
                <a16:creationId xmlns:a16="http://schemas.microsoft.com/office/drawing/2014/main" id="{3EFBC22C-FEC7-E478-6FA0-F437F696DA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EC0815-2058-978D-5D73-1972A25D94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/>
              <a:t>Corequisite Model for College Algebra</a:t>
            </a:r>
            <a:endParaRPr lang="en-US" sz="4800" dirty="0"/>
          </a:p>
        </p:txBody>
      </p:sp>
      <p:graphicFrame>
        <p:nvGraphicFramePr>
          <p:cNvPr id="12" name="TextBox 6">
            <a:extLst>
              <a:ext uri="{FF2B5EF4-FFF2-40B4-BE49-F238E27FC236}">
                <a16:creationId xmlns:a16="http://schemas.microsoft.com/office/drawing/2014/main" id="{0C1CFFB4-09E8-2DF0-CEC5-2783003F6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27516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69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9B2372-BC26-FE61-6077-87511D8F6EC9}"/>
              </a:ext>
            </a:extLst>
          </p:cNvPr>
          <p:cNvSpPr txBox="1"/>
          <p:nvPr/>
        </p:nvSpPr>
        <p:spPr>
          <a:xfrm>
            <a:off x="2276350" y="548465"/>
            <a:ext cx="9912601" cy="67073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lvl="0"/>
            <a:r>
              <a:rPr lang="en-US" sz="4000" b="1" dirty="0"/>
              <a:t>Benefits of Corequisite Model</a:t>
            </a:r>
            <a:r>
              <a:rPr lang="en-US" sz="4000" dirty="0"/>
              <a:t>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E980B8A-D089-D320-0D04-D60AAAE5D8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094" r="38438" b="-1"/>
          <a:stretch/>
        </p:blipFill>
        <p:spPr>
          <a:xfrm>
            <a:off x="2" y="10"/>
            <a:ext cx="2276348" cy="6857990"/>
          </a:xfrm>
          <a:prstGeom prst="rect">
            <a:avLst/>
          </a:prstGeom>
          <a:effectLst/>
        </p:spPr>
      </p:pic>
      <p:graphicFrame>
        <p:nvGraphicFramePr>
          <p:cNvPr id="13" name="TextBox 10">
            <a:extLst>
              <a:ext uri="{FF2B5EF4-FFF2-40B4-BE49-F238E27FC236}">
                <a16:creationId xmlns:a16="http://schemas.microsoft.com/office/drawing/2014/main" id="{E4EF021F-F8F7-A762-C2BB-AF0A0170DA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5290748"/>
              </p:ext>
            </p:extLst>
          </p:nvPr>
        </p:nvGraphicFramePr>
        <p:xfrm>
          <a:off x="2616200" y="1219201"/>
          <a:ext cx="9144000" cy="5499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7635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257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Century Gothic</vt:lpstr>
      <vt:lpstr>Symbol</vt:lpstr>
      <vt:lpstr>Office Theme</vt:lpstr>
      <vt:lpstr>Corequisite Model for College Algebra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Francis</dc:creator>
  <cp:lastModifiedBy>Steve Francis</cp:lastModifiedBy>
  <cp:revision>11</cp:revision>
  <cp:lastPrinted>2024-04-18T14:13:45Z</cp:lastPrinted>
  <dcterms:created xsi:type="dcterms:W3CDTF">2024-04-17T10:28:37Z</dcterms:created>
  <dcterms:modified xsi:type="dcterms:W3CDTF">2024-04-18T14:15:54Z</dcterms:modified>
</cp:coreProperties>
</file>